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Proxima Nova"/>
      <p:regular r:id="rId60"/>
      <p:bold r:id="rId61"/>
      <p:italic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Fira Sans Condensed Medium"/>
      <p:regular r:id="rId68"/>
      <p:bold r:id="rId69"/>
      <p:italic r:id="rId70"/>
      <p:boldItalic r:id="rId71"/>
    </p:embeddedFont>
    <p:embeddedFont>
      <p:font typeface="Proxima Nova Extrabold"/>
      <p:bold r:id="rId72"/>
    </p:embeddedFont>
    <p:embeddedFont>
      <p:font typeface="Proxima Nova Semibold"/>
      <p:regular r:id="rId73"/>
      <p:bold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7CDDF0-9E7E-4CB6-96C7-4E29EBFF366C}">
  <a:tblStyle styleId="{BB7CDDF0-9E7E-4CB6-96C7-4E29EBFF3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ProximaNovaSemibold-regular.fntdata"/><Relationship Id="rId72" Type="http://schemas.openxmlformats.org/officeDocument/2006/relationships/font" Target="fonts/ProximaNovaExtrabold-bold.fntdata"/><Relationship Id="rId31" Type="http://schemas.openxmlformats.org/officeDocument/2006/relationships/slide" Target="slides/slide24.xml"/><Relationship Id="rId75" Type="http://schemas.openxmlformats.org/officeDocument/2006/relationships/font" Target="fonts/ProximaNovaSemibold-boldItalic.fntdata"/><Relationship Id="rId30" Type="http://schemas.openxmlformats.org/officeDocument/2006/relationships/slide" Target="slides/slide23.xml"/><Relationship Id="rId74" Type="http://schemas.openxmlformats.org/officeDocument/2006/relationships/font" Target="fonts/ProximaNovaSemibold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FiraSansCondensedMedium-boldItalic.fntdata"/><Relationship Id="rId70" Type="http://schemas.openxmlformats.org/officeDocument/2006/relationships/font" Target="fonts/FiraSansCondensedMedium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3.xml"/><Relationship Id="rId64" Type="http://schemas.openxmlformats.org/officeDocument/2006/relationships/font" Target="fonts/Roboto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-italic.fntdata"/><Relationship Id="rId21" Type="http://schemas.openxmlformats.org/officeDocument/2006/relationships/slide" Target="slides/slide14.xml"/><Relationship Id="rId65" Type="http://schemas.openxmlformats.org/officeDocument/2006/relationships/font" Target="fonts/Roboto-bold.fntdata"/><Relationship Id="rId24" Type="http://schemas.openxmlformats.org/officeDocument/2006/relationships/slide" Target="slides/slide17.xml"/><Relationship Id="rId68" Type="http://schemas.openxmlformats.org/officeDocument/2006/relationships/font" Target="fonts/FiraSansCondensedMedium-regular.fntdata"/><Relationship Id="rId23" Type="http://schemas.openxmlformats.org/officeDocument/2006/relationships/slide" Target="slides/slide16.xml"/><Relationship Id="rId67" Type="http://schemas.openxmlformats.org/officeDocument/2006/relationships/font" Target="fonts/Roboto-boldItalic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FiraSansCondensedMedium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c24366b90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c24366b90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c24366b90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c24366b90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c24366b90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c24366b90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c24366b90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c24366b90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24366b90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24366b90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c24366b90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c24366b90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c24366b90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c24366b90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c24366b90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c24366b90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c24366b90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c24366b90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c24366b90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c24366b90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c24366b90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c24366b90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c24366b90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c24366b90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c24366b90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c24366b90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c24366b90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c24366b90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c24366b90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c24366b90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c24366b90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c24366b90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c24366b90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c24366b90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c24366b90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c24366b90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c24366b90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c24366b90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c24366b90_2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c24366b90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c24366b90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c24366b90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c24366b90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c24366b90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c24366b90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c24366b90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c24366b90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c24366b90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c24366b90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c24366b90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c24366b90_2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c24366b90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c24366b90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c24366b90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c24366b90_2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c24366b90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c24366b90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c24366b90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c24366b90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c24366b90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c24366b90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c24366b90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c24366b90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c24366b90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c24366b90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c24366b90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c24366b90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c24366b90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c24366b90_2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c24366b90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c24366b90_2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c24366b90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c24366b90_2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c24366b90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c24366b90_2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c24366b90_2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c24366b90_2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c24366b90_2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c24366b90_2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c24366b90_2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c24366b90_2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c24366b90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c24366b90_2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c24366b90_2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c24366b90_2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c24366b90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c24366b90_2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c24366b90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c24366b90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c24366b90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c24366b90_2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c24366b90_2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c24366b90_2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c24366b90_2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c24366b90_2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c24366b90_2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c24366b90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c24366b90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c24366b90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c24366b90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24366b90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c24366b90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24366b90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24366b90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0" y="834750"/>
            <a:ext cx="1936323" cy="3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388700" y="1967125"/>
            <a:ext cx="5059800" cy="9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388700" y="2732825"/>
            <a:ext cx="487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1800"/>
              <a:buFont typeface="Proxima Nova"/>
              <a:buNone/>
              <a:defRPr sz="1800">
                <a:solidFill>
                  <a:srgbClr val="D2D2D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title"/>
          </p:nvPr>
        </p:nvSpPr>
        <p:spPr>
          <a:xfrm>
            <a:off x="388700" y="3736050"/>
            <a:ext cx="487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 Semibold"/>
              <a:buNone/>
              <a:defRPr sz="18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Blue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6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17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Font typeface="Proxima Nova Extrabold"/>
              <a:buNone/>
              <a:defRPr sz="3000">
                <a:solidFill>
                  <a:srgbClr val="F9F9F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None/>
              <a:defRPr sz="3000">
                <a:solidFill>
                  <a:srgbClr val="F9F9F9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2" type="title"/>
          </p:nvPr>
        </p:nvSpPr>
        <p:spPr>
          <a:xfrm>
            <a:off x="311700" y="65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Proxima Nova"/>
              <a:buNone/>
              <a:defRPr sz="18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Proxima Nova"/>
              <a:buNone/>
              <a:defRPr sz="24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8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17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3000"/>
              <a:buFont typeface="Proxima Nova Extrabold"/>
              <a:buNone/>
              <a:defRPr sz="3000">
                <a:solidFill>
                  <a:srgbClr val="0638A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8"/>
          <p:cNvSpPr txBox="1"/>
          <p:nvPr>
            <p:ph idx="2" type="title"/>
          </p:nvPr>
        </p:nvSpPr>
        <p:spPr>
          <a:xfrm>
            <a:off x="311700" y="65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39597"/>
              </a:buClr>
              <a:buSzPts val="1800"/>
              <a:buFont typeface="Proxima Nova"/>
              <a:buNone/>
              <a:defRPr sz="1800">
                <a:solidFill>
                  <a:srgbClr val="93959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and Image Right" type="titleOnly">
  <p:cSld name="TITLE_ONLY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/>
          <p:nvPr>
            <p:ph idx="2" type="pic"/>
          </p:nvPr>
        </p:nvSpPr>
        <p:spPr>
          <a:xfrm>
            <a:off x="4393775" y="0"/>
            <a:ext cx="4750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/>
          <p:nvPr/>
        </p:nvSpPr>
        <p:spPr>
          <a:xfrm>
            <a:off x="4307675" y="3470100"/>
            <a:ext cx="86100" cy="1673400"/>
          </a:xfrm>
          <a:prstGeom prst="rect">
            <a:avLst/>
          </a:prstGeom>
          <a:solidFill>
            <a:srgbClr val="E5A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/>
          <p:nvPr/>
        </p:nvSpPr>
        <p:spPr>
          <a:xfrm>
            <a:off x="4307675" y="1673400"/>
            <a:ext cx="86100" cy="1796700"/>
          </a:xfrm>
          <a:prstGeom prst="rect">
            <a:avLst/>
          </a:prstGeom>
          <a:solidFill>
            <a:srgbClr val="005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/>
          <p:nvPr/>
        </p:nvSpPr>
        <p:spPr>
          <a:xfrm>
            <a:off x="4307675" y="0"/>
            <a:ext cx="86100" cy="1673400"/>
          </a:xfrm>
          <a:prstGeom prst="rect">
            <a:avLst/>
          </a:prstGeom>
          <a:solidFill>
            <a:srgbClr val="06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3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py Right">
  <p:cSld name="TITLE_ONLY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307675" y="3470100"/>
            <a:ext cx="86100" cy="1673400"/>
          </a:xfrm>
          <a:prstGeom prst="rect">
            <a:avLst/>
          </a:prstGeom>
          <a:solidFill>
            <a:srgbClr val="E5A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4307675" y="1673400"/>
            <a:ext cx="86100" cy="1796700"/>
          </a:xfrm>
          <a:prstGeom prst="rect">
            <a:avLst/>
          </a:prstGeom>
          <a:solidFill>
            <a:srgbClr val="005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>
            <a:off x="4307675" y="0"/>
            <a:ext cx="86100" cy="1673400"/>
          </a:xfrm>
          <a:prstGeom prst="rect">
            <a:avLst/>
          </a:prstGeom>
          <a:solidFill>
            <a:srgbClr val="06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174703" y="4731075"/>
            <a:ext cx="3216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600"/>
              <a:buFont typeface="Proxima Nova"/>
              <a:buChar char="●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E5A823"/>
              </a:buClr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Overlay">
  <p:cSld name="ONE_COLUMN_TEXT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1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F9F9F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000"/>
              <a:buFont typeface="Proxima Nova"/>
              <a:buNone/>
              <a:defRPr sz="1000">
                <a:solidFill>
                  <a:srgbClr val="F9F9F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None/>
              <a:defRPr>
                <a:solidFill>
                  <a:srgbClr val="F9F9F9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F9F9F9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Image Small Bottom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>
            <p:ph idx="2" type="pic"/>
          </p:nvPr>
        </p:nvSpPr>
        <p:spPr>
          <a:xfrm>
            <a:off x="0" y="2614800"/>
            <a:ext cx="9144000" cy="25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/>
          <p:nvPr/>
        </p:nvSpPr>
        <p:spPr>
          <a:xfrm rot="5400000">
            <a:off x="7578450" y="1049250"/>
            <a:ext cx="86100" cy="3045000"/>
          </a:xfrm>
          <a:prstGeom prst="rect">
            <a:avLst/>
          </a:prstGeom>
          <a:solidFill>
            <a:srgbClr val="E5A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 rot="5400000">
            <a:off x="4528650" y="935500"/>
            <a:ext cx="86700" cy="3270900"/>
          </a:xfrm>
          <a:prstGeom prst="rect">
            <a:avLst/>
          </a:prstGeom>
          <a:solidFill>
            <a:srgbClr val="005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 rot="5400000">
            <a:off x="1479450" y="1049250"/>
            <a:ext cx="86100" cy="3045000"/>
          </a:xfrm>
          <a:prstGeom prst="rect">
            <a:avLst/>
          </a:prstGeom>
          <a:solidFill>
            <a:srgbClr val="06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Image Bottom">
  <p:cSld name="CUSTOM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0" y="2339425"/>
            <a:ext cx="9144000" cy="2804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3"/>
          <p:cNvSpPr/>
          <p:nvPr/>
        </p:nvSpPr>
        <p:spPr>
          <a:xfrm rot="5400000">
            <a:off x="7578450" y="773875"/>
            <a:ext cx="86100" cy="3045000"/>
          </a:xfrm>
          <a:prstGeom prst="rect">
            <a:avLst/>
          </a:prstGeom>
          <a:solidFill>
            <a:srgbClr val="E5A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/>
          <p:nvPr/>
        </p:nvSpPr>
        <p:spPr>
          <a:xfrm rot="5400000">
            <a:off x="4528650" y="660125"/>
            <a:ext cx="86700" cy="3270900"/>
          </a:xfrm>
          <a:prstGeom prst="rect">
            <a:avLst/>
          </a:prstGeom>
          <a:solidFill>
            <a:srgbClr val="005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 rot="5400000">
            <a:off x="1478250" y="772675"/>
            <a:ext cx="88500" cy="3045000"/>
          </a:xfrm>
          <a:prstGeom prst="rect">
            <a:avLst/>
          </a:prstGeom>
          <a:solidFill>
            <a:srgbClr val="06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Image Large Bottom">
  <p:cSld name="CUSTOM_2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0" y="1726150"/>
            <a:ext cx="9144000" cy="341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4"/>
          <p:cNvSpPr/>
          <p:nvPr/>
        </p:nvSpPr>
        <p:spPr>
          <a:xfrm rot="5400000">
            <a:off x="7578450" y="160600"/>
            <a:ext cx="86100" cy="3045000"/>
          </a:xfrm>
          <a:prstGeom prst="rect">
            <a:avLst/>
          </a:prstGeom>
          <a:solidFill>
            <a:srgbClr val="E5A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/>
          <p:nvPr/>
        </p:nvSpPr>
        <p:spPr>
          <a:xfrm rot="5400000">
            <a:off x="4528650" y="46850"/>
            <a:ext cx="86700" cy="3270900"/>
          </a:xfrm>
          <a:prstGeom prst="rect">
            <a:avLst/>
          </a:prstGeom>
          <a:solidFill>
            <a:srgbClr val="005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/>
          <p:nvPr/>
        </p:nvSpPr>
        <p:spPr>
          <a:xfrm rot="5400000">
            <a:off x="1478250" y="159400"/>
            <a:ext cx="88500" cy="3045000"/>
          </a:xfrm>
          <a:prstGeom prst="rect">
            <a:avLst/>
          </a:prstGeom>
          <a:solidFill>
            <a:srgbClr val="06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Image Top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5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5"/>
          <p:cNvSpPr/>
          <p:nvPr>
            <p:ph idx="2" type="pic"/>
          </p:nvPr>
        </p:nvSpPr>
        <p:spPr>
          <a:xfrm>
            <a:off x="0" y="0"/>
            <a:ext cx="9144000" cy="25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5"/>
          <p:cNvSpPr/>
          <p:nvPr/>
        </p:nvSpPr>
        <p:spPr>
          <a:xfrm rot="5400000">
            <a:off x="7585300" y="1042350"/>
            <a:ext cx="87300" cy="3060000"/>
          </a:xfrm>
          <a:prstGeom prst="rect">
            <a:avLst/>
          </a:prstGeom>
          <a:solidFill>
            <a:srgbClr val="E5A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 rot="5400000">
            <a:off x="4528650" y="935500"/>
            <a:ext cx="86700" cy="3270900"/>
          </a:xfrm>
          <a:prstGeom prst="rect">
            <a:avLst/>
          </a:prstGeom>
          <a:solidFill>
            <a:srgbClr val="005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 rot="5400000">
            <a:off x="1474500" y="1044300"/>
            <a:ext cx="86100" cy="3054900"/>
          </a:xfrm>
          <a:prstGeom prst="rect">
            <a:avLst/>
          </a:prstGeom>
          <a:solidFill>
            <a:srgbClr val="06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>
            <p:ph idx="2" type="pic"/>
          </p:nvPr>
        </p:nvSpPr>
        <p:spPr>
          <a:xfrm>
            <a:off x="0" y="2234850"/>
            <a:ext cx="2488200" cy="223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6"/>
          <p:cNvSpPr/>
          <p:nvPr>
            <p:ph idx="3" type="pic"/>
          </p:nvPr>
        </p:nvSpPr>
        <p:spPr>
          <a:xfrm>
            <a:off x="6655800" y="2234850"/>
            <a:ext cx="2488200" cy="223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6"/>
          <p:cNvSpPr/>
          <p:nvPr>
            <p:ph idx="4" type="pic"/>
          </p:nvPr>
        </p:nvSpPr>
        <p:spPr>
          <a:xfrm>
            <a:off x="2589150" y="2234850"/>
            <a:ext cx="3933600" cy="2232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4" name="Google Shape;134;p26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CUSTOM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>
            <p:ph idx="2" type="pic"/>
          </p:nvPr>
        </p:nvSpPr>
        <p:spPr>
          <a:xfrm>
            <a:off x="260975" y="1268925"/>
            <a:ext cx="4219800" cy="2881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1" name="Google Shape;141;p27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>
            <p:ph idx="3" type="pic"/>
          </p:nvPr>
        </p:nvSpPr>
        <p:spPr>
          <a:xfrm>
            <a:off x="4663225" y="1268925"/>
            <a:ext cx="4219800" cy="2881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s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>
            <p:ph idx="2" type="pic"/>
          </p:nvPr>
        </p:nvSpPr>
        <p:spPr>
          <a:xfrm>
            <a:off x="6479400" y="2726575"/>
            <a:ext cx="2664600" cy="179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8"/>
          <p:cNvSpPr/>
          <p:nvPr>
            <p:ph idx="3" type="pic"/>
          </p:nvPr>
        </p:nvSpPr>
        <p:spPr>
          <a:xfrm>
            <a:off x="2781900" y="2726575"/>
            <a:ext cx="3580200" cy="1793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0" name="Google Shape;150;p28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>
            <p:ph idx="4" type="pic"/>
          </p:nvPr>
        </p:nvSpPr>
        <p:spPr>
          <a:xfrm>
            <a:off x="0" y="2726425"/>
            <a:ext cx="2664600" cy="179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8"/>
          <p:cNvSpPr/>
          <p:nvPr>
            <p:ph idx="5" type="pic"/>
          </p:nvPr>
        </p:nvSpPr>
        <p:spPr>
          <a:xfrm>
            <a:off x="6479400" y="834975"/>
            <a:ext cx="2664600" cy="179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8"/>
          <p:cNvSpPr/>
          <p:nvPr>
            <p:ph idx="6" type="pic"/>
          </p:nvPr>
        </p:nvSpPr>
        <p:spPr>
          <a:xfrm>
            <a:off x="2781900" y="834975"/>
            <a:ext cx="3580200" cy="179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8"/>
          <p:cNvSpPr/>
          <p:nvPr>
            <p:ph idx="7" type="pic"/>
          </p:nvPr>
        </p:nvSpPr>
        <p:spPr>
          <a:xfrm>
            <a:off x="0" y="834825"/>
            <a:ext cx="2664600" cy="179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8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s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9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>
            <p:ph idx="2" type="pic"/>
          </p:nvPr>
        </p:nvSpPr>
        <p:spPr>
          <a:xfrm>
            <a:off x="260875" y="834825"/>
            <a:ext cx="27993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>
            <p:ph idx="3" type="pic"/>
          </p:nvPr>
        </p:nvSpPr>
        <p:spPr>
          <a:xfrm>
            <a:off x="260875" y="2722675"/>
            <a:ext cx="27993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9"/>
          <p:cNvSpPr/>
          <p:nvPr>
            <p:ph idx="4" type="pic"/>
          </p:nvPr>
        </p:nvSpPr>
        <p:spPr>
          <a:xfrm>
            <a:off x="3172393" y="834825"/>
            <a:ext cx="27993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9"/>
          <p:cNvSpPr/>
          <p:nvPr>
            <p:ph idx="5" type="pic"/>
          </p:nvPr>
        </p:nvSpPr>
        <p:spPr>
          <a:xfrm>
            <a:off x="3172393" y="2722675"/>
            <a:ext cx="27993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9"/>
          <p:cNvSpPr/>
          <p:nvPr>
            <p:ph idx="6" type="pic"/>
          </p:nvPr>
        </p:nvSpPr>
        <p:spPr>
          <a:xfrm>
            <a:off x="6083911" y="834825"/>
            <a:ext cx="27993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9"/>
          <p:cNvSpPr/>
          <p:nvPr>
            <p:ph idx="7" type="pic"/>
          </p:nvPr>
        </p:nvSpPr>
        <p:spPr>
          <a:xfrm>
            <a:off x="6083911" y="2722675"/>
            <a:ext cx="27993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Righ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>
            <a:off x="260850" y="4671075"/>
            <a:ext cx="8622300" cy="0"/>
          </a:xfrm>
          <a:prstGeom prst="straightConnector1">
            <a:avLst/>
          </a:prstGeom>
          <a:noFill/>
          <a:ln cap="flat" cmpd="sng" w="9525">
            <a:solidFill>
              <a:srgbClr val="0638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75" y="4793742"/>
            <a:ext cx="1383777" cy="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499375" y="4793750"/>
            <a:ext cx="1383777" cy="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>
            <p:ph idx="2" type="pic"/>
          </p:nvPr>
        </p:nvSpPr>
        <p:spPr>
          <a:xfrm>
            <a:off x="4607250" y="237875"/>
            <a:ext cx="4275900" cy="13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0"/>
          <p:cNvSpPr/>
          <p:nvPr>
            <p:ph idx="3" type="pic"/>
          </p:nvPr>
        </p:nvSpPr>
        <p:spPr>
          <a:xfrm>
            <a:off x="4607250" y="1667625"/>
            <a:ext cx="4275900" cy="13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0"/>
          <p:cNvSpPr/>
          <p:nvPr>
            <p:ph idx="4" type="pic"/>
          </p:nvPr>
        </p:nvSpPr>
        <p:spPr>
          <a:xfrm>
            <a:off x="4607250" y="3097375"/>
            <a:ext cx="4275900" cy="13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07975" y="4731067"/>
            <a:ext cx="2746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000"/>
              <a:buFont typeface="Proxima Nova"/>
              <a:buNone/>
              <a:defRPr sz="1000">
                <a:solidFill>
                  <a:srgbClr val="0638A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1400"/>
              <a:buNone/>
              <a:defRPr>
                <a:solidFill>
                  <a:srgbClr val="0638A8"/>
                </a:solidFill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l">
              <a:buNone/>
              <a:defRPr>
                <a:solidFill>
                  <a:srgbClr val="0638A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638A8"/>
              </a:buClr>
              <a:buSzPts val="2800"/>
              <a:buFont typeface="Proxima Nova Extrabold"/>
              <a:buNone/>
              <a:defRPr sz="2800">
                <a:solidFill>
                  <a:srgbClr val="0638A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Proxima Nova"/>
              <a:buChar char="●"/>
              <a:defRPr sz="18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○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■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●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○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■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●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○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roxima Nova"/>
              <a:buChar char="■"/>
              <a:defRPr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88700" y="1340250"/>
            <a:ext cx="82410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7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Multimodal Emotion Detection in Conversations and Dialogues: A Fusion Model Approach</a:t>
            </a:r>
            <a:endParaRPr b="0" sz="27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85" name="Google Shape;185;p31"/>
          <p:cNvSpPr txBox="1"/>
          <p:nvPr>
            <p:ph idx="2" type="title"/>
          </p:nvPr>
        </p:nvSpPr>
        <p:spPr>
          <a:xfrm>
            <a:off x="388700" y="2603725"/>
            <a:ext cx="4876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- Abhinay Jatoth</a:t>
            </a:r>
            <a:endParaRPr sz="2200"/>
          </a:p>
        </p:txBody>
      </p:sp>
      <p:sp>
        <p:nvSpPr>
          <p:cNvPr id="186" name="Google Shape;186;p31"/>
          <p:cNvSpPr txBox="1"/>
          <p:nvPr>
            <p:ph idx="3" type="title"/>
          </p:nvPr>
        </p:nvSpPr>
        <p:spPr>
          <a:xfrm>
            <a:off x="388700" y="3267225"/>
            <a:ext cx="48765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Committee: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Dr. Faranak Abri(Advisor)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Dr. Navrati Saxena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Dr. Nada Attar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Lexical and Rule-Based Approaches(Text)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696800" y="1086450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Lexical Approach: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Focuses on analyzing words and phrases.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Utilizes dictionaries like EmoLex or LIWC for emotion classification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Rule-Based Approach: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Uses predefined rules and linguistic patterns.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Example: Sentences like "I am happy" → tagged as positive emotion.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Combined (Hybrid) Approach: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Combines lexical analysis with syntactic and semantic features.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ts val="11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Better at capturing contextual nuances in text.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Approaches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696800" y="1086450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Machine Learning involves: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Dataset Selection: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Public datasets like IEMOCAP, MELD, EmotionLines, MSP-Podcast.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Preprocessing: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Removing duplicates, handling missing values, standardizing annotations.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Feature Extraction:</a:t>
            </a:r>
            <a:endParaRPr b="1"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■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Text Features: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Lexical (TF-IDF, n-grams), syntactic (POS tags), semantic (Word2Vec, GloVe).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■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Audio Features: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MFCCs, pitch, energy, spectrograms.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Transformers in NLP: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Models like BERT, RoBERTa, and GPT excel in contextual understanding.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Fine-tuned on emotion datasets for classification.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MultiModal</a:t>
            </a: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 Approaches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696800" y="1086450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Combines text and audio features for more accurate emotion detection.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Text Features: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Word embeddings (GloVe, BERT).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Audio Features: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MFCC, spectrograms.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Fusion Strategies: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Early Fusion: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Combines features before training.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Late Fusion: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Combines results from separate models.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Attention Fusion: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Add attention layer to each modal while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2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p43"/>
          <p:cNvGraphicFramePr/>
          <p:nvPr/>
        </p:nvGraphicFramePr>
        <p:xfrm>
          <a:off x="501975" y="32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{BB7CDDF0-9E7E-4CB6-96C7-4E29EBFF366C}</a:tableStyleId>
              </a:tblPr>
              <a:tblGrid>
                <a:gridCol w="1543875"/>
                <a:gridCol w="813800"/>
                <a:gridCol w="2772575"/>
                <a:gridCol w="877925"/>
                <a:gridCol w="877925"/>
                <a:gridCol w="1422925"/>
              </a:tblGrid>
              <a:tr h="24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Previous Work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Dataset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Methodology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Classes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Modal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Best Metric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</a:tr>
              <a:tr h="33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P. Chandra et al .[16]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SemEval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GloVe Embeddings + LSTM 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5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Text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Accuracy - 85%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U. Rashid et al .[17]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SemEval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(Word2Vec,FastText)+BiLSTM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Text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F1 Score - 69.63%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W. Ragheb et al .[18]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SemEval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Embeddings+BiLSTM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3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Text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Micro F1 - 75.8%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M. Farooq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 et al .[20]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MELD [8]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RoBERTa+BiLSTM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6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Text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F1 Score - 60.12%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A. Ando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 et al .[21]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IEMOCAP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Adaptive CNN &amp; </a:t>
                      </a: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Adaptive LSTM 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Text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W.Accuracy - 61.6%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M. G. Huddar 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et al .[24]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IEMOCAP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(GloVe,openSmile)+GRU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5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T+A+V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F1 Score - 73.3%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</a:rPr>
                        <a:t>B. Arumugam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et al .[25]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IEMOCAP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BERT + GRU(Text), 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VGG + GRU(Audio),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Spatial Fusion(BERT+VGG+GRU)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5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Text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Text+Audio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W.Avg F1 - 62.88%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W.Avg F1 - 48.65%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W.Avg F1 - 69.65%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C. Zhang</a:t>
                      </a:r>
                      <a:r>
                        <a:rPr lang="en" sz="1000"/>
                        <a:t> 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et al .[27]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IEMOCAP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CNN+GRU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Uw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.Avg F1 - 71.2%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H. Xu et al .[37]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IEMOCAP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LSTM+Attn(Text),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AttnFusion(Text + Audio)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Text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Text+Audio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</a:t>
                      </a: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 Accuracy - 63.4%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</a:t>
                      </a: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 Accuracy - 70.4%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0" name="Google Shape;270;p43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Google Shape;275;p44"/>
          <p:cNvGraphicFramePr/>
          <p:nvPr/>
        </p:nvGraphicFramePr>
        <p:xfrm>
          <a:off x="501975" y="32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{BB7CDDF0-9E7E-4CB6-96C7-4E29EBFF366C}</a:tableStyleId>
              </a:tblPr>
              <a:tblGrid>
                <a:gridCol w="1679775"/>
                <a:gridCol w="885800"/>
                <a:gridCol w="2605450"/>
                <a:gridCol w="864325"/>
                <a:gridCol w="850750"/>
                <a:gridCol w="1422925"/>
              </a:tblGrid>
              <a:tr h="24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Previous Work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Dataset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Methodology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Classes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Modal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Best Metric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5A2"/>
                    </a:solidFill>
                  </a:tcPr>
                </a:tc>
              </a:tr>
              <a:tr h="33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X. Qi et al .[36]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IEMOCAP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MFGCN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Text+Audio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W.Accuracy - 78.3%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D. Mamieva et al .[38]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IEMOCAP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Attn +CNN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4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Text+Audio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F1 Score - 66.1%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S. Siriwardhana</a:t>
                      </a: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et al .[39]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IEMOCAP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Transformer Fusion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T+A+V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F1 Score - 84.1%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S. Siriwardhana</a:t>
                      </a:r>
                      <a:r>
                        <a:rPr lang="en" sz="1000"/>
                        <a:t> </a:t>
                      </a:r>
                      <a:r>
                        <a:rPr lang="en" sz="1000">
                          <a:solidFill>
                            <a:schemeClr val="dk2"/>
                          </a:solidFill>
                        </a:rPr>
                        <a:t>et al .[39]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"/>
                        </a:spcBef>
                        <a:spcAft>
                          <a:spcPts val="5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MELD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Transformer Fusion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7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T+A+V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F1 Score - 63.9%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P. Liu</a:t>
                      </a: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 et al .[40]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IEMOCAP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Gated Fusion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Text+Audio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</a:rPr>
                        <a:t>W Accuracy - 72.39%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5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46"/>
          <p:cNvSpPr txBox="1"/>
          <p:nvPr/>
        </p:nvSpPr>
        <p:spPr>
          <a:xfrm>
            <a:off x="460950" y="10221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IEMOCAP (Interactive Emotional Dyadic Motion Capture dataset): </a:t>
            </a:r>
            <a:endParaRPr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IEMOCAP, developed by USC is the p</a:t>
            </a: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rimary dataset for this experimentation. 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Emotion recognition labelled by 6 Annotators. 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12 hours of recorded data from 10 actors (5 male, 5 female) with 150 conversations and 9953 samples.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Modalities </a:t>
            </a: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- Text, Audio, Video, Head Movement &amp; Angle Information, Motion Capture Face Information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Categorical Attributes</a:t>
            </a: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i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anger, happiness, excitement, sadness, frustration, fear, surprise, other and neutral state</a:t>
            </a:r>
            <a:endParaRPr i="1"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Dimensional Attributes: </a:t>
            </a:r>
            <a:r>
              <a:rPr i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valence, activation, dominance</a:t>
            </a:r>
            <a:endParaRPr i="1"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Challenges: </a:t>
            </a:r>
            <a:r>
              <a:rPr i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Size, noise, annotation issues</a:t>
            </a:r>
            <a:endParaRPr i="1"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EMOV (Emotional Voices dataset for speech emotion recognition):</a:t>
            </a:r>
            <a:endParaRPr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EMOV dataset is a collection of emotional speech recordings by 4 speakers(2 male and 2 female)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6,893 audio clips.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Categorical Attributes: </a:t>
            </a:r>
            <a:r>
              <a:rPr i="1"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neutral, sleepiness, anger, disgust, and amused</a:t>
            </a:r>
            <a:endParaRPr i="1"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6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75" y="1428300"/>
            <a:ext cx="3507126" cy="2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0" y="1451323"/>
            <a:ext cx="3507125" cy="24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/>
          <p:nvPr/>
        </p:nvSpPr>
        <p:spPr>
          <a:xfrm>
            <a:off x="743650" y="922550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IEMOCAP : </a:t>
            </a:r>
            <a:r>
              <a:rPr lang="en" sz="12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Contains 5 sessions of recordings</a:t>
            </a:r>
            <a:endParaRPr sz="12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775225" y="3989825"/>
            <a:ext cx="3227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Plot showing the number of conversations in each session</a:t>
            </a:r>
            <a:endParaRPr sz="12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47"/>
          <p:cNvSpPr txBox="1"/>
          <p:nvPr/>
        </p:nvSpPr>
        <p:spPr>
          <a:xfrm>
            <a:off x="5269375" y="3989825"/>
            <a:ext cx="3227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Plot showing the number of </a:t>
            </a: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utterance(samples)</a:t>
            </a: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 in each session</a:t>
            </a:r>
            <a:endParaRPr sz="12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743650" y="1074950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IEMOCAP</a:t>
            </a:r>
            <a:endParaRPr b="1"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" name="Google Shape;307;p48"/>
          <p:cNvPicPr preferRelativeResize="0"/>
          <p:nvPr/>
        </p:nvPicPr>
        <p:blipFill rotWithShape="1">
          <a:blip r:embed="rId4">
            <a:alphaModFix/>
          </a:blip>
          <a:srcRect b="0" l="0" r="0" t="4598"/>
          <a:stretch/>
        </p:blipFill>
        <p:spPr>
          <a:xfrm>
            <a:off x="3386600" y="973025"/>
            <a:ext cx="4774526" cy="31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8"/>
          <p:cNvSpPr txBox="1"/>
          <p:nvPr/>
        </p:nvSpPr>
        <p:spPr>
          <a:xfrm>
            <a:off x="743650" y="1897100"/>
            <a:ext cx="22875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Plot showing the distribution of categorical labels in IEMOCAP dataset after considering the label which is annotated more than one time.</a:t>
            </a:r>
            <a:endParaRPr sz="12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48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743650" y="1074950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IEMOCAP</a:t>
            </a:r>
            <a:endParaRPr b="1"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743650" y="1897100"/>
            <a:ext cx="22875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Plot showing the dimensional distribution of arousal and valence in IEMOCAP dataset.</a:t>
            </a:r>
            <a:endParaRPr sz="12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600" y="918175"/>
            <a:ext cx="4731913" cy="3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55A2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200">
              <a:solidFill>
                <a:srgbClr val="0055A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471900" y="17666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Experiment and Results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Conclusion &amp; Future Work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50"/>
          <p:cNvSpPr txBox="1"/>
          <p:nvPr/>
        </p:nvSpPr>
        <p:spPr>
          <a:xfrm>
            <a:off x="743650" y="1074950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EMOV</a:t>
            </a:r>
            <a:endParaRPr b="1"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743650" y="1897100"/>
            <a:ext cx="22875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Plot showing the distribution of categorical labels in EMOV dataset(</a:t>
            </a: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6,893 audio clips</a:t>
            </a:r>
            <a:r>
              <a:rPr lang="en" sz="12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12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275" y="813513"/>
            <a:ext cx="4181749" cy="35164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951875" y="1189025"/>
            <a:ext cx="7215900" cy="24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Dataset </a:t>
            </a:r>
            <a:r>
              <a:rPr b="1" lang="en" sz="19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preliminary</a:t>
            </a:r>
            <a:r>
              <a:rPr b="1" lang="en" sz="19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Considerations:</a:t>
            </a:r>
            <a:endParaRPr b="1" sz="19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Label agreed by majority annotators is considered as final label 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Classes: </a:t>
            </a:r>
            <a:endParaRPr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Filtered to si</a:t>
            </a: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x emotion labels - happy, sad, neutral, angry, excited, and frustrated.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Simplified to Four emotion labels - happy(excited + happy), anger(frustrated+angry), sad, neutral.	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Result </a:t>
            </a: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Samples: 	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7613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Sample with token size &gt;= 10 : 4489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Focus on textual and audio modalities to predict categorical emotion labels.</a:t>
            </a:r>
            <a:endParaRPr/>
          </a:p>
        </p:txBody>
      </p:sp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52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931475" y="1168625"/>
            <a:ext cx="72159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Word Representations Before Transformers: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Words were represented as static vectors (e.g., Word2Vec, GloVe).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These embeddings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missed context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because each word had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single fixed representation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Example: </a:t>
            </a: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"bank"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"river bank"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vs. </a:t>
            </a: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"financial bank"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has the same vector representation.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Context Is Critical in Emotion Detection: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meaning and emotional tone of words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depend on their context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in conversations.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Example: </a:t>
            </a: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"I’m fine"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can indicate calmness, sarcasm, or frustration, depending on context.</a:t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3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/>
        </p:nvSpPr>
        <p:spPr>
          <a:xfrm>
            <a:off x="696800" y="366725"/>
            <a:ext cx="7134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931475" y="1168625"/>
            <a:ext cx="7215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What Is a Transformer?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Encoder-Decoder architecture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that uses the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Mechanism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Key Features of Transformers: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Mechanism: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Assigns different levels of importance to words (features).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Captures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between words regardless of their distance in the sentence.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Parallelization: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Processes all tokens at once.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Takes advantage of GPUs/TPUs for faster computation.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Improved Context Understanding: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54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Text-Based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951875" y="884225"/>
            <a:ext cx="72159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Architecture</a:t>
            </a:r>
            <a:endParaRPr b="1"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Pretrained transformer models (e.g., BERT, RoBERTa) used for feature extraction.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Classification layers: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Fully connected layer for direct classification.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Bi-directional LSTM for sequential context processing.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BERT :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Captures bidirectional context.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Pretrained on two tasks: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romanL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Masked Language Modeling (MLM).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romanL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Next Sentence Prediction (NSP).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RoBERTa: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Robustly optimized BERT.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Focuses only on MLM for better token representations.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5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Text-Based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951875" y="884225"/>
            <a:ext cx="7215900" cy="27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Embedding Generation by BERT/RoBERTa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Input text is tokenized using the tokenizer specific to the model (e.g., BERT tokenizer for BERT, RoBERTa tokenizer for RoBERTa).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tokenization process converts sentences into subword tokens and adds special tokens:[CLS][SEP]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tokenized input is passed into the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BERT/RoBERTa encoder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to generate contextual embeddings for each token.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Token Embedding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Positional Embedding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Self-Attention Mechanism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6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Audio</a:t>
            </a: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951875" y="884225"/>
            <a:ext cx="7215900" cy="2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Extract and analyze acoustic features from audio data for emotion classification.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Feature Extraction: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Librosa library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to extract relevant audio features and preprocess data.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Acoustic features include - </a:t>
            </a:r>
            <a:r>
              <a:rPr i="1" lang="en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Mel-Frequency Cepstral Coefficients (MFCCs), Pitch, Energy, Spectral Centroid, Rolloff, Bandwidth, Chroma, Zero-Crossing Rate and Loudness</a:t>
            </a:r>
            <a:endParaRPr i="1"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files converted to mono channel and sampled at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16 kHz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Models Used: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Bi-Directional LSTM (BiLSTM).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Spectrogram Transformer (AST).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Wav2Vec2.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7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Audio-Based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951875" y="884225"/>
            <a:ext cx="7215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BiLSTM for Emotion Detection: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BiLSTM Layers: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Two BiLSTM Layers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with 128 and 64 units, respectively.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Captures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sequential dependencies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in the audio data.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Dropout Layers: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Dropout rate of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after each BiLSTM layer to prevent overfitting.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Training Configuration: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Optimizer: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(learning rate: 0.001).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Loss Function: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Categorical Cross-Entropy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Evaluation Metric: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Audio-Based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59"/>
          <p:cNvSpPr txBox="1"/>
          <p:nvPr/>
        </p:nvSpPr>
        <p:spPr>
          <a:xfrm>
            <a:off x="951875" y="884225"/>
            <a:ext cx="47697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Spectrogram Transformer (AST) 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(Y. Gong et al [39])</a:t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Transformer-based model that processes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spectrograms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for emotion detection.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Converts raw audio into spectrograms (visual representation of frequency over time).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Steps in AST Pipeline: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Spectrogram Generation: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Convert raw audio waveform into a spectrogram.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Patch Embeddings: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Divide the spectrogram into smaller patches.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AutoNum type="arabicPeriod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Encoder: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Processes embedded patches using self-attention to capture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long-range dependencies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in the audio.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Classification Head: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Predicts emotion labels from the Transformer encoder output.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975" y="996425"/>
            <a:ext cx="3117625" cy="246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9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Audio-Based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60"/>
          <p:cNvSpPr txBox="1"/>
          <p:nvPr/>
        </p:nvSpPr>
        <p:spPr>
          <a:xfrm>
            <a:off x="951875" y="884225"/>
            <a:ext cx="41244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Wav2Vec2 for Emotion Detection</a:t>
            </a:r>
            <a:r>
              <a:rPr lang="en" sz="1100">
                <a:solidFill>
                  <a:srgbClr val="595959"/>
                </a:solidFill>
              </a:rPr>
              <a:t>(A. Baevski et al [40])</a:t>
            </a:r>
            <a:endParaRPr b="1" sz="8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 sz="1100">
                <a:solidFill>
                  <a:srgbClr val="595959"/>
                </a:solidFill>
              </a:rPr>
              <a:t>A self-supervised learning model for audio analysis.</a:t>
            </a:r>
            <a:endParaRPr sz="11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 sz="1100">
                <a:solidFill>
                  <a:srgbClr val="595959"/>
                </a:solidFill>
              </a:rPr>
              <a:t>Learns speech representations from </a:t>
            </a:r>
            <a:r>
              <a:rPr b="1" lang="en" sz="1100">
                <a:solidFill>
                  <a:srgbClr val="595959"/>
                </a:solidFill>
              </a:rPr>
              <a:t>raw waveforms</a:t>
            </a:r>
            <a:r>
              <a:rPr lang="en" sz="1100">
                <a:solidFill>
                  <a:srgbClr val="595959"/>
                </a:solidFill>
              </a:rPr>
              <a:t> and fine-tunes on labeled tasks like emotion classification.</a:t>
            </a:r>
            <a:endParaRPr sz="11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595959"/>
                </a:solidFill>
              </a:rPr>
              <a:t>Steps in Wav2Vec2 Pipeline:</a:t>
            </a:r>
            <a:endParaRPr b="1" sz="11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b="1" lang="en" sz="1100">
                <a:solidFill>
                  <a:srgbClr val="595959"/>
                </a:solidFill>
              </a:rPr>
              <a:t>Feature Encoder: </a:t>
            </a:r>
            <a:r>
              <a:rPr lang="en" sz="1100">
                <a:solidFill>
                  <a:srgbClr val="595959"/>
                </a:solidFill>
              </a:rPr>
              <a:t>Uses </a:t>
            </a:r>
            <a:r>
              <a:rPr b="1" lang="en" sz="1100">
                <a:solidFill>
                  <a:srgbClr val="595959"/>
                </a:solidFill>
              </a:rPr>
              <a:t>convolutional layers</a:t>
            </a:r>
            <a:r>
              <a:rPr lang="en" sz="1100">
                <a:solidFill>
                  <a:srgbClr val="595959"/>
                </a:solidFill>
              </a:rPr>
              <a:t> to extract low-level features from raw audio.</a:t>
            </a:r>
            <a:endParaRPr sz="11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b="1" lang="en" sz="1100">
                <a:solidFill>
                  <a:srgbClr val="595959"/>
                </a:solidFill>
              </a:rPr>
              <a:t>Context Network:</a:t>
            </a:r>
            <a:r>
              <a:rPr lang="en" sz="1100">
                <a:solidFill>
                  <a:srgbClr val="595959"/>
                </a:solidFill>
              </a:rPr>
              <a:t>Processes features using a </a:t>
            </a:r>
            <a:r>
              <a:rPr b="1" lang="en" sz="1100">
                <a:solidFill>
                  <a:srgbClr val="595959"/>
                </a:solidFill>
              </a:rPr>
              <a:t>Transformer</a:t>
            </a:r>
            <a:r>
              <a:rPr lang="en" sz="1100">
                <a:solidFill>
                  <a:srgbClr val="595959"/>
                </a:solidFill>
              </a:rPr>
              <a:t> to capture context and dependencies within audio signals.</a:t>
            </a:r>
            <a:endParaRPr sz="11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b="1" lang="en" sz="1100">
                <a:solidFill>
                  <a:srgbClr val="595959"/>
                </a:solidFill>
              </a:rPr>
              <a:t>Fine-Tuning: </a:t>
            </a:r>
            <a:r>
              <a:rPr lang="en" sz="1100">
                <a:solidFill>
                  <a:srgbClr val="595959"/>
                </a:solidFill>
              </a:rPr>
              <a:t>Adapts pre-trained Wav2Vec2 to emotion classification using labeled emotion datasets.</a:t>
            </a:r>
            <a:endParaRPr sz="11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675" y="996425"/>
            <a:ext cx="3762926" cy="219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Fusion</a:t>
            </a: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61"/>
          <p:cNvSpPr txBox="1"/>
          <p:nvPr/>
        </p:nvSpPr>
        <p:spPr>
          <a:xfrm>
            <a:off x="951875" y="884225"/>
            <a:ext cx="72159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Fusion-Based Emotion Detection:</a:t>
            </a:r>
            <a:endParaRPr b="1"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Combines </a:t>
            </a: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textual and audio features</a:t>
            </a: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for multimodal analysis.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Features extracted: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AutoNum type="arabicPeriod"/>
            </a:pP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Text:</a:t>
            </a: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Pretrained RoBERTa embeddings.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AutoNum type="arabicPeriod"/>
            </a:pP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Audio:</a:t>
            </a: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Acoustic features extracted using </a:t>
            </a: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Librosa</a:t>
            </a: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Fusion Methods Explored:</a:t>
            </a:r>
            <a:endParaRPr b="1"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Late Fusion.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Hierarchical Attention Fusion.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Cross-Modal Transformer Fusion.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Gated Multimodal Fusion.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Fusion-Based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62"/>
          <p:cNvSpPr txBox="1"/>
          <p:nvPr/>
        </p:nvSpPr>
        <p:spPr>
          <a:xfrm>
            <a:off x="951875" y="884225"/>
            <a:ext cx="31188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Late Fusion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Steps: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 and audio are processed independently.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Separate classifiers for text and audio.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Outputs combined at the </a:t>
            </a: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logit level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using averaging.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Final logits used for emotion classification.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Simple and efficient.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Allows independent specialization of modalities.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Limitation: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Limited interaction between modalities.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925" y="1468388"/>
            <a:ext cx="4080549" cy="220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 txBox="1"/>
          <p:nvPr/>
        </p:nvSpPr>
        <p:spPr>
          <a:xfrm>
            <a:off x="5096575" y="3724850"/>
            <a:ext cx="31188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of proposed Late Fusion Model</a:t>
            </a:r>
            <a:endParaRPr sz="11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62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Fusion-Based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938300" y="884225"/>
            <a:ext cx="33633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Hierarchical Attention Fusion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Steps: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 Processing: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RoBERTa embeddings.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mechanism assigns weights to focus on important phrases.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Processing: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layer focuses on key audio signals.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Fusion: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Concatenates text and audio features.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Passed through a feed-forward classifier with ReLU and dropout.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Prioritizes modality-specific critical features.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4485050" y="3724850"/>
            <a:ext cx="40428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of proposed Hierarchical Attention Fusion Model</a:t>
            </a:r>
            <a:endParaRPr sz="11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075" y="732975"/>
            <a:ext cx="3846925" cy="29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3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Fusion-Based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64"/>
          <p:cNvSpPr txBox="1"/>
          <p:nvPr/>
        </p:nvSpPr>
        <p:spPr>
          <a:xfrm>
            <a:off x="951875" y="884225"/>
            <a:ext cx="31188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Cross-Modal Transformer Fusion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Steps: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 Processing: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RoBERTa embeddings extracted.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Processing: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Audio features processed through an encoder.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Fusion: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 and audio embeddings concatenated.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Passed through a transformer encoder (8 attention heads, 2 layers).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Models long-range dependencies and cross-modal interactions.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b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Captures complex relationships between text and audio.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64"/>
          <p:cNvSpPr txBox="1"/>
          <p:nvPr/>
        </p:nvSpPr>
        <p:spPr>
          <a:xfrm>
            <a:off x="4471475" y="3724850"/>
            <a:ext cx="3744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of proposed </a:t>
            </a:r>
            <a:r>
              <a:rPr lang="en" sz="11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Cross-Modal Transformer</a:t>
            </a:r>
            <a:r>
              <a:rPr lang="en" sz="11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 Fusion</a:t>
            </a:r>
            <a:endParaRPr sz="11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075" y="996425"/>
            <a:ext cx="4120176" cy="25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4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Fusion-Based Models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65"/>
          <p:cNvSpPr txBox="1"/>
          <p:nvPr/>
        </p:nvSpPr>
        <p:spPr>
          <a:xfrm>
            <a:off x="951875" y="884225"/>
            <a:ext cx="31188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Gated Multimodal Fusion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Steps: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 Processing: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RoBERTa embeddings extracted.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Processing: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Audio features processed through an encoder.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Gating Mechanism: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Gating networks dynamically assign weights to text and audio features.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Ensures robust integration, even when one modality is noisy.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AutoNum type="arabicPeriod"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Fusion and Classification: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Fused features passed through a fully connected network with dropout.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Handles noisy or unreliable modalities effectively.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4611750" y="3724850"/>
            <a:ext cx="40497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of proposed Gated Multimodal Fusion Model</a:t>
            </a:r>
            <a:endParaRPr sz="11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500" y="1390525"/>
            <a:ext cx="4768527" cy="188133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 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66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951875" y="884225"/>
            <a:ext cx="72159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 Based Models: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Text based models was fine-tuned on IEMOCAP dataset for emotion detection tasks.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b="1" lang="en" sz="1100">
                <a:solidFill>
                  <a:srgbClr val="595959"/>
                </a:solidFill>
              </a:rPr>
              <a:t>M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odels Used: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BERT (bert-base-uncased):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Captures bidirectional context in text.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RoBERTa (roberta-base):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Robustly optimized version of BERT, capturing richer contextual information.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BiLSTM: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Processes sequential data and 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captures long-term dependencies in both directions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Training Configurations:</a:t>
            </a:r>
            <a:endParaRPr b="1" sz="1200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BERT &amp; RoBERTa: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Batch Size: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Learning Rate: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× 10⁻⁵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Dropout: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0.3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Optimizer: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Loss: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CrossEntropyLoss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BiLSTM (Bidirectional LSTM):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Batch Size: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Learning Rate: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× 10⁻⁵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Dropout: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Optimizer: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Loss: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CrossEntropyLoss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54" name="Google Shape;454;p67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951875" y="884225"/>
            <a:ext cx="72159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Performance Results (Weighted F1 Score):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BERT			: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	69.92%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RoBERTa		: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	72.37%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BERT + BiLSTM	: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	72.75%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RoBERTa + BiLSTM	: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	73.33%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1" name="Google Shape;461;p68"/>
          <p:cNvPicPr preferRelativeResize="0"/>
          <p:nvPr/>
        </p:nvPicPr>
        <p:blipFill rotWithShape="1">
          <a:blip r:embed="rId4">
            <a:alphaModFix/>
          </a:blip>
          <a:srcRect b="0" l="0" r="0" t="5455"/>
          <a:stretch/>
        </p:blipFill>
        <p:spPr>
          <a:xfrm>
            <a:off x="1572175" y="2266950"/>
            <a:ext cx="2233400" cy="18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8"/>
          <p:cNvPicPr preferRelativeResize="0"/>
          <p:nvPr/>
        </p:nvPicPr>
        <p:blipFill rotWithShape="1">
          <a:blip r:embed="rId5">
            <a:alphaModFix/>
          </a:blip>
          <a:srcRect b="1668" l="0" r="0" t="3545"/>
          <a:stretch/>
        </p:blipFill>
        <p:spPr>
          <a:xfrm>
            <a:off x="5775275" y="2266950"/>
            <a:ext cx="2055526" cy="16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8"/>
          <p:cNvSpPr txBox="1"/>
          <p:nvPr/>
        </p:nvSpPr>
        <p:spPr>
          <a:xfrm>
            <a:off x="2548600" y="3758825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481850" y="4200450"/>
            <a:ext cx="2432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for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BERT + BiLSTM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68"/>
          <p:cNvSpPr txBox="1"/>
          <p:nvPr/>
        </p:nvSpPr>
        <p:spPr>
          <a:xfrm>
            <a:off x="5566850" y="4200450"/>
            <a:ext cx="2677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for 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RoBERTa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+ BiLSTM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68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69"/>
          <p:cNvSpPr txBox="1"/>
          <p:nvPr/>
        </p:nvSpPr>
        <p:spPr>
          <a:xfrm>
            <a:off x="951875" y="884225"/>
            <a:ext cx="7215900" cy="3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Based Models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Audio based models was fine-tuned on IEMOCAP and EMOV dataset for emotion detection tasks. The models leverage acoustic features or raw audio encoders to predict emotion classes.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BiLSTM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with Acoustic Features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Two Bi-directional LSTM layers: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128 units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(first layer) and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64 units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(second layer).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Dropout: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0.2 after each layer.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Dense layer with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softmax activation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for emotion classification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Training Configuration: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Optimizer: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Adam (Learning Rate =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0.001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Loss Function: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Categorical Cross-Entropy.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Batch Size: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32.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Epochs: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15.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lang="en" sz="1100">
                <a:solidFill>
                  <a:srgbClr val="595959"/>
                </a:solidFill>
              </a:rPr>
              <a:t>Perf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ormance: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IEMOCAP F1 Score	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62.08%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EMOV F1 Score	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97%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69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/>
        </p:nvSpPr>
        <p:spPr>
          <a:xfrm>
            <a:off x="696800" y="366725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696800" y="1042575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Emotion : Powerful feeling that defines an individual mental state and guides actions.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Emotion - Feeling which has intensity - Strong feeling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 : happiness, love, fear, anger, or hatred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Emotion detection refers to the process of identifying and analyzing emotions expressed in text, speech, or visual modalities individually or combined.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In the context of conversations, it aims to understand the emotional tone.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6" name="Google Shape;206;p34"/>
          <p:cNvCxnSpPr/>
          <p:nvPr/>
        </p:nvCxnSpPr>
        <p:spPr>
          <a:xfrm>
            <a:off x="2511250" y="4249475"/>
            <a:ext cx="4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4492450" y="4249475"/>
            <a:ext cx="4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4"/>
          <p:cNvSpPr txBox="1"/>
          <p:nvPr/>
        </p:nvSpPr>
        <p:spPr>
          <a:xfrm>
            <a:off x="856000" y="4028575"/>
            <a:ext cx="7372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Sentiment  Analysis 	       Emotion Detection 		 Emotion Recognition in Conversations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(positive/negative)	        (happy,sad, angry)			(Emotion in utterances)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96" y="999950"/>
            <a:ext cx="3353375" cy="26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700" y="953625"/>
            <a:ext cx="3383925" cy="27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0"/>
          <p:cNvSpPr txBox="1"/>
          <p:nvPr/>
        </p:nvSpPr>
        <p:spPr>
          <a:xfrm>
            <a:off x="1405588" y="3955825"/>
            <a:ext cx="2432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for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BiLSTM trained on Acoustic Features on IEMOCAP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70"/>
          <p:cNvSpPr txBox="1"/>
          <p:nvPr/>
        </p:nvSpPr>
        <p:spPr>
          <a:xfrm>
            <a:off x="5519988" y="3955825"/>
            <a:ext cx="2432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for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BiLSTM trained on Acoustic Features on EMOV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951875" y="477025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BiLSTM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Acoustic Features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70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71"/>
          <p:cNvSpPr txBox="1"/>
          <p:nvPr/>
        </p:nvSpPr>
        <p:spPr>
          <a:xfrm>
            <a:off x="951875" y="884225"/>
            <a:ext cx="7215900" cy="3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Spectrogram Transformer (AST)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Approximately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5.3 million trainable parameters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Uses a spectrogram-based feature extractor.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Training Configuration: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Batch Size: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16.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Epochs: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10.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Learning Rate: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5 × 10⁻⁶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Weight Decay: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Gradient Accumulation: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1 step.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Checkpointing: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Enabled for gradient optimization and best model selection.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Performance: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IEMOCAP F1 Score	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rgbClr val="595959"/>
                </a:solidFill>
              </a:rPr>
              <a:t>64.99%</a:t>
            </a:r>
            <a:r>
              <a:rPr lang="en" sz="1100">
                <a:solidFill>
                  <a:srgbClr val="595959"/>
                </a:solidFill>
              </a:rPr>
              <a:t> (better than BiLSTM).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EMOV F1 Score	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rgbClr val="595959"/>
                </a:solidFill>
              </a:rPr>
              <a:t>98.96%</a:t>
            </a:r>
            <a:r>
              <a:rPr lang="en" sz="1100">
                <a:solidFill>
                  <a:srgbClr val="595959"/>
                </a:solidFill>
              </a:rPr>
              <a:t>.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71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/>
        </p:nvSpPr>
        <p:spPr>
          <a:xfrm>
            <a:off x="1026625" y="3955825"/>
            <a:ext cx="295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of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AST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trained on IEMOCAP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72"/>
          <p:cNvSpPr txBox="1"/>
          <p:nvPr/>
        </p:nvSpPr>
        <p:spPr>
          <a:xfrm>
            <a:off x="4996803" y="3955825"/>
            <a:ext cx="295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of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AST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trained on EMOV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72"/>
          <p:cNvSpPr txBox="1"/>
          <p:nvPr/>
        </p:nvSpPr>
        <p:spPr>
          <a:xfrm>
            <a:off x="951875" y="477025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Audio Spectrogram Transformer (AST)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25" y="1104000"/>
            <a:ext cx="2892154" cy="271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25" y="1104000"/>
            <a:ext cx="2790002" cy="2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2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73"/>
          <p:cNvSpPr txBox="1"/>
          <p:nvPr/>
        </p:nvSpPr>
        <p:spPr>
          <a:xfrm>
            <a:off x="951875" y="884225"/>
            <a:ext cx="72159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 Spectrogram Transformer (AST)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Approximately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95 million trainable parameters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Uses a convolutional feature encoder and Transformer-based context network to process raw audio.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Training Configuration: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Batch Size: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16.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Epochs: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30.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Learning Rate: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1 × 10⁻⁵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Weight Decay: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0.02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Warmup Steps: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50.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Gradient Accumulation: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1 step.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Early Stopping: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Enabled with a patience of 3 epochs.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Checkpointing: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Enabled for gradient optimization and best model selection.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Performance: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IEMOCAP F1 Score	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66.9981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(Best among Audio for IEMOCAP).</a:t>
            </a:r>
            <a:endParaRPr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</a:pP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EMOV F1 Score	: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99.48%</a:t>
            </a:r>
            <a:r>
              <a:rPr lang="en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.(Overall Best)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73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/>
        </p:nvSpPr>
        <p:spPr>
          <a:xfrm>
            <a:off x="1026625" y="3955825"/>
            <a:ext cx="295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of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Wav2Vec2 trained on IEMOCAP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4996803" y="3955825"/>
            <a:ext cx="295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Confusion Matrix of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Wav2Vec2 trained on EMOV</a:t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74"/>
          <p:cNvSpPr txBox="1"/>
          <p:nvPr/>
        </p:nvSpPr>
        <p:spPr>
          <a:xfrm>
            <a:off x="951875" y="477025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Wav2Vec2 : </a:t>
            </a:r>
            <a:endParaRPr sz="18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40" y="1086025"/>
            <a:ext cx="2881457" cy="271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25" y="1086025"/>
            <a:ext cx="2870493" cy="27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/>
          <p:nvPr/>
        </p:nvSpPr>
        <p:spPr>
          <a:xfrm>
            <a:off x="696800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Experimentation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75"/>
          <p:cNvSpPr txBox="1"/>
          <p:nvPr/>
        </p:nvSpPr>
        <p:spPr>
          <a:xfrm>
            <a:off x="951875" y="884225"/>
            <a:ext cx="7215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Fusion Based on IEMOCAP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4" name="Google Shape;524;p7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{BB7CDDF0-9E7E-4CB6-96C7-4E29EBFF366C}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Weighted F1 Score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55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 Fusion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76.62%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Hierarchical Attention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75.57%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Cross-Modal Transformer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75.37%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Gated Multimodal Fusion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76.04%</a:t>
                      </a:r>
                      <a:endParaRPr sz="12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5" name="Google Shape;525;p75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/>
          <p:nvPr/>
        </p:nvSpPr>
        <p:spPr>
          <a:xfrm>
            <a:off x="1026625" y="3955825"/>
            <a:ext cx="295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76"/>
          <p:cNvSpPr txBox="1"/>
          <p:nvPr/>
        </p:nvSpPr>
        <p:spPr>
          <a:xfrm>
            <a:off x="4996803" y="3955825"/>
            <a:ext cx="295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76"/>
          <p:cNvSpPr txBox="1"/>
          <p:nvPr/>
        </p:nvSpPr>
        <p:spPr>
          <a:xfrm>
            <a:off x="394700" y="55775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Confusion Matrix of Fusion Models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3" name="Google Shape;53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75" y="541000"/>
            <a:ext cx="2281123" cy="195455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6"/>
          <p:cNvSpPr txBox="1"/>
          <p:nvPr/>
        </p:nvSpPr>
        <p:spPr>
          <a:xfrm>
            <a:off x="3328525" y="1380700"/>
            <a:ext cx="10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Late Fusion</a:t>
            </a:r>
            <a:endParaRPr b="1"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76"/>
          <p:cNvSpPr txBox="1"/>
          <p:nvPr/>
        </p:nvSpPr>
        <p:spPr>
          <a:xfrm>
            <a:off x="4835025" y="1334600"/>
            <a:ext cx="10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Hierarchical Attention</a:t>
            </a:r>
            <a:endParaRPr b="1"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425" y="507225"/>
            <a:ext cx="2264176" cy="194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775" y="2647350"/>
            <a:ext cx="2281125" cy="195454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6"/>
          <p:cNvSpPr txBox="1"/>
          <p:nvPr/>
        </p:nvSpPr>
        <p:spPr>
          <a:xfrm>
            <a:off x="3328525" y="3347250"/>
            <a:ext cx="11091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Cross-Modal Transformer</a:t>
            </a:r>
            <a:endParaRPr b="1"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76"/>
          <p:cNvSpPr txBox="1"/>
          <p:nvPr/>
        </p:nvSpPr>
        <p:spPr>
          <a:xfrm>
            <a:off x="4783275" y="3341900"/>
            <a:ext cx="123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Gated Multimodal Fusion</a:t>
            </a:r>
            <a:endParaRPr b="1" sz="1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0" name="Google Shape;54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775" y="2647350"/>
            <a:ext cx="2189826" cy="187630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6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type="title"/>
          </p:nvPr>
        </p:nvSpPr>
        <p:spPr>
          <a:xfrm>
            <a:off x="311700" y="174225"/>
            <a:ext cx="852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55A2"/>
                </a:solidFill>
                <a:latin typeface="Roboto"/>
                <a:ea typeface="Roboto"/>
                <a:cs typeface="Roboto"/>
                <a:sym typeface="Roboto"/>
              </a:rPr>
              <a:t>Results Summary and </a:t>
            </a:r>
            <a:r>
              <a:rPr b="1" lang="en" sz="2400">
                <a:solidFill>
                  <a:srgbClr val="0055A2"/>
                </a:solidFill>
                <a:latin typeface="Roboto"/>
                <a:ea typeface="Roboto"/>
                <a:cs typeface="Roboto"/>
                <a:sym typeface="Roboto"/>
              </a:rPr>
              <a:t>Comparison</a:t>
            </a:r>
            <a:endParaRPr b="1" sz="2400">
              <a:solidFill>
                <a:srgbClr val="0055A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77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86" y="2052107"/>
            <a:ext cx="3620704" cy="167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780" y="3730889"/>
            <a:ext cx="2631705" cy="6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200" y="762400"/>
            <a:ext cx="4932877" cy="12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7"/>
          <p:cNvSpPr txBox="1"/>
          <p:nvPr/>
        </p:nvSpPr>
        <p:spPr>
          <a:xfrm>
            <a:off x="435500" y="782775"/>
            <a:ext cx="3533100" cy="3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RoBERTa+BiLSTM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showed similar 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when number of predicted classes are taken into consideration</a:t>
            </a:r>
            <a:endParaRPr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AST and Wav2Vec2, not evaluated in prior literature, achieved 64.99 and 66.81, better compared to other 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models.</a:t>
            </a:r>
            <a:endParaRPr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Proxima Nova"/>
              <a:buChar char="●"/>
            </a:pP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Fusion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models improved 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by </a:t>
            </a: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2-6 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percentage points, demonstrating the advantage of combining text and audio information effectively.</a:t>
            </a:r>
            <a:endParaRPr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Proxima Nova"/>
              <a:buChar char="●"/>
            </a:pP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Gated Fusion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also improved slightly from </a:t>
            </a: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72.39 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76.04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Attention Fusion 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improved from </a:t>
            </a: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70.4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75.57</a:t>
            </a:r>
            <a:endParaRPr b="1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77"/>
          <p:cNvSpPr txBox="1"/>
          <p:nvPr/>
        </p:nvSpPr>
        <p:spPr>
          <a:xfrm>
            <a:off x="8234225" y="2760000"/>
            <a:ext cx="7407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IEMOCAP</a:t>
            </a:r>
            <a:endParaRPr b="1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77"/>
          <p:cNvSpPr txBox="1"/>
          <p:nvPr/>
        </p:nvSpPr>
        <p:spPr>
          <a:xfrm>
            <a:off x="8234225" y="3903000"/>
            <a:ext cx="7407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EMOV</a:t>
            </a:r>
            <a:endParaRPr b="1" sz="1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8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 &amp; Future Work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78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/>
        </p:nvSpPr>
        <p:spPr>
          <a:xfrm>
            <a:off x="520125" y="366725"/>
            <a:ext cx="713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 &amp; Future Work</a:t>
            </a:r>
            <a:endParaRPr sz="23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79"/>
          <p:cNvSpPr txBox="1"/>
          <p:nvPr/>
        </p:nvSpPr>
        <p:spPr>
          <a:xfrm>
            <a:off x="951875" y="884225"/>
            <a:ext cx="7215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Key Observations: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Text-based models (e.g., RoBERTa+BiLSTM) perform well on conversational datasets.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Audio-based models excel on datasets like EMOV (e.g., Wav2Vec2 with 99.48% F1) which shows the complexity of IEMOCAP dataset as different speakers tones are involved for same emotion unlike IEMO.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Fusion models outperform individual modalities on complex datasets like IEMOCAP.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Future Directions:</a:t>
            </a:r>
            <a:endParaRPr b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Incorporating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visual modalities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(e.g., facial expressions) for improved performance.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Expanding experiments to include more emotion classes with dimensional labels and larger datasets.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Exploring advanced architectures like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multi-modal transformers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Applying models to real-world applications (e.g., AI chatbots, healthcare systems).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9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696800" y="366725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696800" y="1194975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Why?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Emotions are central to communication and decision-making.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Enhances user experience in</a:t>
            </a: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customer service, chatbots, virtual assistants, social media analysis, and psychological research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Ex: A chatbot detecting frustration can adjust its responses to calm the user.</a:t>
            </a:r>
            <a:endParaRPr sz="1500">
              <a:solidFill>
                <a:srgbClr val="4444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50" y="1137575"/>
            <a:ext cx="2725250" cy="34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900" y="1137575"/>
            <a:ext cx="2575150" cy="3563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0"/>
          <p:cNvSpPr txBox="1"/>
          <p:nvPr/>
        </p:nvSpPr>
        <p:spPr>
          <a:xfrm>
            <a:off x="809200" y="395500"/>
            <a:ext cx="608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 sz="24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80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25" y="1090875"/>
            <a:ext cx="2672550" cy="37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1"/>
          <p:cNvSpPr txBox="1"/>
          <p:nvPr/>
        </p:nvSpPr>
        <p:spPr>
          <a:xfrm>
            <a:off x="809200" y="395500"/>
            <a:ext cx="608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 sz="24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81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775" y="1090875"/>
            <a:ext cx="2672551" cy="3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82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696800" y="366725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96800" y="1194975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Ambiguity of Language - e.g: "I'm fine".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Multimodality : Text, Voice, facial expressions and </a:t>
            </a: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gestures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Subjectivity: Widely across individuals, influenced by situational, social, and cultural factors.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Variation in contextual factors for same dialogue. 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 : "Yeah!!" can convey different emotions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Presence of Sarcasm &amp; Emotional Shifts.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Data Scarcity:</a:t>
            </a:r>
            <a:r>
              <a:rPr lang="en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Limited labeled datasets(conversations) for training deep learning models.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696800" y="366725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Objectives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96800" y="1194975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Data Collection: 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Collecting conversational dataset with a focus of Text and Audio modalities.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Feature Extraction: 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Extract meaningful features from the collected data using advanced techniques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Text Embeddings.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Acoustic Features.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Audio Spectrogram Images for visual representation of sound.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Model Training and Classification: 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Train and evaluate deep learning models to classify emotions in conversations.</a:t>
            </a:r>
            <a:endParaRPr sz="17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7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/>
        </p:nvSpPr>
        <p:spPr>
          <a:xfrm>
            <a:off x="969400" y="3371950"/>
            <a:ext cx="775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5A823"/>
                </a:solidFill>
                <a:latin typeface="Proxima Nova"/>
                <a:ea typeface="Proxima Nova"/>
                <a:cs typeface="Proxima Nova"/>
                <a:sym typeface="Proxima Nova"/>
              </a:rPr>
              <a:t>Literature Review</a:t>
            </a:r>
            <a:endParaRPr sz="3900">
              <a:solidFill>
                <a:srgbClr val="E5A8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/>
        </p:nvSpPr>
        <p:spPr>
          <a:xfrm>
            <a:off x="696800" y="366725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5A2"/>
                </a:solidFill>
                <a:latin typeface="Proxima Nova"/>
                <a:ea typeface="Proxima Nova"/>
                <a:cs typeface="Proxima Nova"/>
                <a:sym typeface="Proxima Nova"/>
              </a:rPr>
              <a:t>Literature Review</a:t>
            </a:r>
            <a:endParaRPr sz="2800">
              <a:solidFill>
                <a:srgbClr val="0055A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696800" y="934050"/>
            <a:ext cx="7233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 total of 40+ published research papers, journals and articles are 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reviewed</a:t>
            </a: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cited for this project and Literature review.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Emotion detection in dialogues and conversation leverages various approaches, primarily categorized into Lexical, Rule-Based, and Machine Learning methods.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Lexical Approach: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Focuses on analyzing words and phrases.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Rule-Based Approach: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Uses predefined rules and linguistic patterns to classify emotions.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Combined Approach: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Utilizes syntactic structures, semantic relationships, and linguistic features to identify context and classify emotion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Machine Learning Approaches: </a:t>
            </a: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Involves dataset selection, preprocessing, feature extraction, and model training.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Baseline Models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Deep Learning Models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Transformer Models</a:t>
            </a:r>
            <a:endParaRPr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172324" y="4731075"/>
            <a:ext cx="447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JS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